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6" r:id="rId2"/>
    <p:sldId id="953" r:id="rId3"/>
    <p:sldId id="1073" r:id="rId4"/>
    <p:sldId id="1057" r:id="rId5"/>
    <p:sldId id="1056" r:id="rId6"/>
    <p:sldId id="1059" r:id="rId7"/>
    <p:sldId id="1060" r:id="rId8"/>
    <p:sldId id="1061" r:id="rId9"/>
    <p:sldId id="1062" r:id="rId10"/>
    <p:sldId id="1063" r:id="rId11"/>
    <p:sldId id="1069" r:id="rId12"/>
    <p:sldId id="1070" r:id="rId13"/>
    <p:sldId id="1071" r:id="rId14"/>
    <p:sldId id="1072" r:id="rId15"/>
    <p:sldId id="1078" r:id="rId16"/>
    <p:sldId id="1074" r:id="rId17"/>
    <p:sldId id="1076" r:id="rId18"/>
    <p:sldId id="1075" r:id="rId19"/>
    <p:sldId id="1077" r:id="rId20"/>
    <p:sldId id="1080" r:id="rId21"/>
    <p:sldId id="1079" r:id="rId22"/>
    <p:sldId id="1082" r:id="rId23"/>
    <p:sldId id="1081" r:id="rId24"/>
    <p:sldId id="1083" r:id="rId25"/>
    <p:sldId id="1085" r:id="rId26"/>
    <p:sldId id="1090" r:id="rId27"/>
    <p:sldId id="1086" r:id="rId28"/>
    <p:sldId id="1087" r:id="rId29"/>
    <p:sldId id="1088" r:id="rId30"/>
    <p:sldId id="1089" r:id="rId31"/>
    <p:sldId id="1091" r:id="rId32"/>
    <p:sldId id="1084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6" autoAdjust="0"/>
    <p:restoredTop sz="94745"/>
  </p:normalViewPr>
  <p:slideViewPr>
    <p:cSldViewPr snapToGrid="0" snapToObjects="1">
      <p:cViewPr varScale="1">
        <p:scale>
          <a:sx n="134" d="100"/>
          <a:sy n="134" d="100"/>
        </p:scale>
        <p:origin x="2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EC8468-11B7-6746-A546-C10512081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7892-6DD3-D749-90FA-9207F5A98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55D9880-E0B6-1E48-9C1B-42AFDA4B2A3C}" type="datetimeFigureOut">
              <a:rPr lang="en-US"/>
              <a:pPr>
                <a:defRPr/>
              </a:pPr>
              <a:t>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C1FC-6999-1340-A15E-3CB5997B3A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9CBA-9477-0243-90D8-DA37BB85E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851C5-150A-B742-82CB-C8B1FE685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8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C9437-9B45-424E-A953-59C629337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CADF-3B89-7C41-A333-915B3FB231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DA668B-27D5-3145-9856-CDB63BDCD85D}" type="datetimeFigureOut">
              <a:rPr lang="en-US"/>
              <a:pPr>
                <a:defRPr/>
              </a:pPr>
              <a:t>2/21/21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957145-D480-8144-955F-21271D915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F51A83-4836-2945-81AE-7484A0103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6862-3919-1240-8A69-1CADC4DC14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8064-6A24-114F-B5C5-FDB439D59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EBC63-0C6F-0546-B082-2721BA22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20DA40D-FB8B-AD4F-B87E-E1E37E632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8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745" y="612775"/>
            <a:ext cx="109728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745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5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FC3EAB5-05DC-6E45-B6DE-5D6DF926D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2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6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F8C0F07-F0D1-5740-9676-D8D492CDE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99491"/>
            <a:ext cx="5386917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54697"/>
            <a:ext cx="5389033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99491"/>
            <a:ext cx="5389033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057B1-FB80-8E45-BB10-38BEF596C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B6DEB-D45B-2841-A511-5F80844752A9}"/>
              </a:ext>
            </a:extLst>
          </p:cNvPr>
          <p:cNvSpPr>
            <a:spLocks noChangeAspect="1"/>
          </p:cNvSpPr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C917-1092-9C4E-8D2D-CAEFE7CDF994}"/>
              </a:ext>
            </a:extLst>
          </p:cNvPr>
          <p:cNvSpPr>
            <a:spLocks noChangeAspect="1"/>
          </p:cNvSpPr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5CD57-686B-2640-873C-83B49F0B7AF0}"/>
              </a:ext>
            </a:extLst>
          </p:cNvPr>
          <p:cNvSpPr>
            <a:spLocks noChangeAspect="1"/>
          </p:cNvSpPr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1919EB-3014-AA47-9173-93B7C1B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7538375" y="4496738"/>
            <a:ext cx="2253380" cy="163893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7538375" y="971967"/>
            <a:ext cx="2253380" cy="1635750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17"/>
          </p:nvPr>
        </p:nvSpPr>
        <p:spPr>
          <a:xfrm>
            <a:off x="9936127" y="2733854"/>
            <a:ext cx="2253380" cy="1637841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30135" y="981113"/>
            <a:ext cx="6500261" cy="51637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7DE0505-C857-7849-A226-27828C0A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69F3B0C-A77E-384B-9CDC-5B4074792A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99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C5577-999F-D443-8D74-F17A42D908A0}"/>
              </a:ext>
            </a:extLst>
          </p:cNvPr>
          <p:cNvCxnSpPr/>
          <p:nvPr/>
        </p:nvCxnSpPr>
        <p:spPr>
          <a:xfrm>
            <a:off x="0" y="6223000"/>
            <a:ext cx="12192000" cy="0"/>
          </a:xfrm>
          <a:prstGeom prst="line">
            <a:avLst/>
          </a:prstGeom>
          <a:ln w="28575">
            <a:solidFill>
              <a:srgbClr val="8E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0" name="TextBox 3">
            <a:extLst>
              <a:ext uri="{FF2B5EF4-FFF2-40B4-BE49-F238E27FC236}">
                <a16:creationId xmlns:a16="http://schemas.microsoft.com/office/drawing/2014/main" id="{0F26B872-A2F4-2141-A68E-D9BF6CF4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i="1">
                <a:solidFill>
                  <a:srgbClr val="8E0000"/>
                </a:solidFill>
                <a:latin typeface="Adobe Caslon Pro" panose="0205050205050A020403" pitchFamily="18" charset="77"/>
              </a:rPr>
              <a:t>Information Sciences Institute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C65F-F945-A545-8DC5-2B45F361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  <p:sldLayoutId id="2147483678" r:id="rId10"/>
    <p:sldLayoutId id="2147483687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206AAB6-2A51-3A4C-98F9-A05BDA60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Neural Networks</a:t>
            </a:r>
            <a:br>
              <a:rPr lang="en-US" dirty="0"/>
            </a:br>
            <a:r>
              <a:rPr lang="en-US" sz="2500" dirty="0"/>
              <a:t>cont.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339DD4-4021-644E-91FF-1714EFACB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Keith Burghardt, Kristina Lerman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USC Information Sciences Institute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DSCI 552 – Spring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5EBF-531B-C24A-8751-5CF2B6BD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98FB-D173-D340-BAE1-D78921396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Convolution layers</a:t>
            </a:r>
          </a:p>
          <a:p>
            <a:r>
              <a:rPr lang="en-US" dirty="0"/>
              <a:t>Very slow to train!</a:t>
            </a:r>
          </a:p>
          <a:p>
            <a:r>
              <a:rPr lang="en-US" dirty="0"/>
              <a:t>Luckily we can use pre-trained models and fine tune</a:t>
            </a:r>
          </a:p>
          <a:p>
            <a:r>
              <a:rPr lang="en-US" dirty="0"/>
              <a:t>Output: raw data is between –infinity and infinity (usually between -10^16 and 10^16)</a:t>
            </a:r>
          </a:p>
          <a:p>
            <a:pPr lvl="1"/>
            <a:r>
              <a:rPr lang="en-US" dirty="0"/>
              <a:t>To achieve “confidence” we use </a:t>
            </a:r>
            <a:r>
              <a:rPr lang="en-US" dirty="0" err="1"/>
              <a:t>softmax</a:t>
            </a:r>
            <a:r>
              <a:rPr lang="en-US" dirty="0"/>
              <a:t>: R-&gt; R in (0,1)</a:t>
            </a:r>
          </a:p>
          <a:p>
            <a:pPr lvl="1"/>
            <a:r>
              <a:rPr lang="en-US" dirty="0"/>
              <a:t>I.e., we get values between 0 and 1 that say something about how sure the network is that the data is “1,” “2,” etc.,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3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0F72-8017-544B-BE5D-9E558032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6356-4A1A-DE44-8EC5-A819153C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1"/>
            <a:ext cx="5419724" cy="4980115"/>
          </a:xfrm>
        </p:spPr>
        <p:txBody>
          <a:bodyPr/>
          <a:lstStyle/>
          <a:p>
            <a:r>
              <a:rPr lang="en-US" dirty="0"/>
              <a:t>“Residual neural network”</a:t>
            </a:r>
          </a:p>
          <a:p>
            <a:r>
              <a:rPr lang="en-US" dirty="0"/>
              <a:t>If layer I-2 and layer I have the same number of neurons, information is transformed/lost at layer I-1</a:t>
            </a:r>
          </a:p>
          <a:p>
            <a:r>
              <a:rPr lang="en-US" dirty="0"/>
              <a:t>This network allows features to propagate across layers</a:t>
            </a:r>
          </a:p>
          <a:p>
            <a:r>
              <a:rPr lang="en-US" dirty="0"/>
              <a:t>Avoids vanishing gradients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4D53C77-694A-494A-AAA6-357C276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1263650"/>
            <a:ext cx="2794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E50B0-E1FC-6F49-B857-2826F766FFA7}"/>
              </a:ext>
            </a:extLst>
          </p:cNvPr>
          <p:cNvSpPr txBox="1"/>
          <p:nvPr/>
        </p:nvSpPr>
        <p:spPr>
          <a:xfrm>
            <a:off x="0" y="5838825"/>
            <a:ext cx="541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Residual_neural_network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9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4F98-77A8-BD46-8C08-759E506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DDAC6A1F-D3D7-2849-A2C2-038BAC90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91" y="1287461"/>
            <a:ext cx="9033807" cy="45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C29FC-2156-364E-BC88-5C28F0185B3E}"/>
              </a:ext>
            </a:extLst>
          </p:cNvPr>
          <p:cNvSpPr txBox="1"/>
          <p:nvPr/>
        </p:nvSpPr>
        <p:spPr>
          <a:xfrm>
            <a:off x="5518411" y="1138112"/>
            <a:ext cx="201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Note the “U” shape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24C7-4550-1744-8015-0B81F443C6B0}"/>
              </a:ext>
            </a:extLst>
          </p:cNvPr>
          <p:cNvSpPr txBox="1"/>
          <p:nvPr/>
        </p:nvSpPr>
        <p:spPr>
          <a:xfrm>
            <a:off x="4917477" y="5861541"/>
            <a:ext cx="318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Compressed information is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02323-F238-9B4E-B59E-1808C1E6865E}"/>
              </a:ext>
            </a:extLst>
          </p:cNvPr>
          <p:cNvSpPr txBox="1"/>
          <p:nvPr/>
        </p:nvSpPr>
        <p:spPr>
          <a:xfrm>
            <a:off x="4953000" y="2591880"/>
            <a:ext cx="314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Features propagate, like </a:t>
            </a:r>
            <a:r>
              <a:rPr lang="en-US" dirty="0" err="1">
                <a:highlight>
                  <a:srgbClr val="FFFF00"/>
                </a:highlight>
              </a:rPr>
              <a:t>ResNet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B60CF-66AE-E54F-95D7-FA0626DC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94924B-2A86-334C-8C46-11A549E77073}"/>
              </a:ext>
            </a:extLst>
          </p:cNvPr>
          <p:cNvSpPr txBox="1">
            <a:spLocks/>
          </p:cNvSpPr>
          <p:nvPr/>
        </p:nvSpPr>
        <p:spPr bwMode="auto">
          <a:xfrm>
            <a:off x="445622" y="2039596"/>
            <a:ext cx="3773953" cy="258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make these “jumps” on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Layer(input)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4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2FC1-1C16-4344-8C92-6EF6C46A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F3E6E-F346-274F-BF08-2BDB8F894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72" y="776846"/>
            <a:ext cx="7115655" cy="497998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20CB8-28B7-E148-A63D-AFB35E128BF3}"/>
              </a:ext>
            </a:extLst>
          </p:cNvPr>
          <p:cNvSpPr/>
          <p:nvPr/>
        </p:nvSpPr>
        <p:spPr>
          <a:xfrm>
            <a:off x="133350" y="5756834"/>
            <a:ext cx="8391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/building-a-resnet-in-keras-e8f1322a49ba</a:t>
            </a:r>
          </a:p>
        </p:txBody>
      </p:sp>
    </p:spTree>
    <p:extLst>
      <p:ext uri="{BB962C8B-B14F-4D97-AF65-F5344CB8AC3E}">
        <p14:creationId xmlns:p14="http://schemas.microsoft.com/office/powerpoint/2010/main" val="406347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0180-3013-A146-A876-2D3A1EF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Symmetries and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B2F2-4994-DA4A-BAA4-DD64AB83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5686423" cy="4980115"/>
          </a:xfrm>
        </p:spPr>
        <p:txBody>
          <a:bodyPr/>
          <a:lstStyle/>
          <a:p>
            <a:r>
              <a:rPr lang="en-US" dirty="0"/>
              <a:t>Neural networks are fragile</a:t>
            </a:r>
          </a:p>
          <a:p>
            <a:r>
              <a:rPr lang="en-US" dirty="0"/>
              <a:t>They do not work well outside of their trained data</a:t>
            </a:r>
          </a:p>
          <a:p>
            <a:r>
              <a:rPr lang="en-US" dirty="0"/>
              <a:t>Example: even rotating/flipping images</a:t>
            </a:r>
          </a:p>
          <a:p>
            <a:pPr lvl="1"/>
            <a:r>
              <a:rPr lang="en-US" dirty="0"/>
              <a:t>Test (regular images): accuracy = </a:t>
            </a:r>
            <a:r>
              <a:rPr lang="en-US" b="1" dirty="0">
                <a:solidFill>
                  <a:srgbClr val="00B050"/>
                </a:solidFill>
              </a:rPr>
              <a:t>98.6%</a:t>
            </a:r>
          </a:p>
          <a:p>
            <a:pPr lvl="1"/>
            <a:r>
              <a:rPr lang="en-US" dirty="0"/>
              <a:t>Test (flipped, rotated images): accuracy = </a:t>
            </a:r>
            <a:r>
              <a:rPr lang="en-US" b="1" dirty="0">
                <a:solidFill>
                  <a:srgbClr val="FF0000"/>
                </a:solidFill>
              </a:rPr>
              <a:t>16%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F72FD-786F-584B-BFF1-48E460AE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3" y="538956"/>
            <a:ext cx="4368800" cy="346710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00EA020-FFEC-D74A-B072-A4BF2746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3169444"/>
            <a:ext cx="3187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7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AB1F-856B-9448-BC95-747E786E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is not probability!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7236E44-3FCC-5641-8B4B-D7A4D836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" y="2341007"/>
            <a:ext cx="3187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63A03-D04C-6B41-AEAB-3318FA59776E}"/>
              </a:ext>
            </a:extLst>
          </p:cNvPr>
          <p:cNvSpPr txBox="1"/>
          <p:nvPr/>
        </p:nvSpPr>
        <p:spPr>
          <a:xfrm>
            <a:off x="1044756" y="1971675"/>
            <a:ext cx="175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= 0.8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BB5D2A0-EB13-434F-9637-D4C7D5288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4" y="2341007"/>
            <a:ext cx="3187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7AD8B-EC07-CD4A-B78A-E7FBB359D0A1}"/>
              </a:ext>
            </a:extLst>
          </p:cNvPr>
          <p:cNvSpPr txBox="1"/>
          <p:nvPr/>
        </p:nvSpPr>
        <p:spPr>
          <a:xfrm>
            <a:off x="4944208" y="1971675"/>
            <a:ext cx="175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= 0.7</a:t>
            </a:r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71206D5C-C94D-6549-9852-14A97F90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567" y="2341007"/>
            <a:ext cx="3187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37484-7FBD-F846-A090-E30228334FC9}"/>
              </a:ext>
            </a:extLst>
          </p:cNvPr>
          <p:cNvSpPr txBox="1"/>
          <p:nvPr/>
        </p:nvSpPr>
        <p:spPr>
          <a:xfrm>
            <a:off x="9008881" y="1971675"/>
            <a:ext cx="211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= 0.9997</a:t>
            </a:r>
          </a:p>
        </p:txBody>
      </p:sp>
    </p:spTree>
    <p:extLst>
      <p:ext uri="{BB962C8B-B14F-4D97-AF65-F5344CB8AC3E}">
        <p14:creationId xmlns:p14="http://schemas.microsoft.com/office/powerpoint/2010/main" val="318195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5C88-126E-5E44-B98E-CCB185D9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Augmentation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7770DD16-1C03-A24A-BF90-63D48913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1064482"/>
            <a:ext cx="84455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2460-A8D0-AF47-A741-8025CDBF1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3467099" cy="4980115"/>
          </a:xfrm>
        </p:spPr>
        <p:txBody>
          <a:bodyPr/>
          <a:lstStyle/>
          <a:p>
            <a:r>
              <a:rPr lang="en-US" dirty="0"/>
              <a:t>Train on both regular images and flipped/rotated images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More training data (more robust model)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393FF-A197-044E-98D4-0FA4662C647E}"/>
              </a:ext>
            </a:extLst>
          </p:cNvPr>
          <p:cNvSpPr/>
          <p:nvPr/>
        </p:nvSpPr>
        <p:spPr>
          <a:xfrm>
            <a:off x="177800" y="55614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/translational-invariance-vs-translational-equivariance-f9fbc8fca63a</a:t>
            </a:r>
          </a:p>
        </p:txBody>
      </p:sp>
    </p:spTree>
    <p:extLst>
      <p:ext uri="{BB962C8B-B14F-4D97-AF65-F5344CB8AC3E}">
        <p14:creationId xmlns:p14="http://schemas.microsoft.com/office/powerpoint/2010/main" val="72380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49C8-D6B3-BA4F-A2AF-171DCD04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52A9-9419-DE47-8C40-67392C1F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ways to augment</a:t>
            </a:r>
          </a:p>
          <a:p>
            <a:pPr lvl="1"/>
            <a:r>
              <a:rPr lang="en-US" dirty="0"/>
              <a:t>Zooming (small and large “2”s should be correctly labeled)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Flipping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=&gt; Might miss special cases</a:t>
            </a:r>
          </a:p>
          <a:p>
            <a:r>
              <a:rPr lang="en-US" dirty="0"/>
              <a:t>Too much generalization hurts your model</a:t>
            </a:r>
          </a:p>
          <a:p>
            <a:pPr lvl="1"/>
            <a:r>
              <a:rPr lang="en-US" dirty="0"/>
              <a:t>A rotated 2 may look like a “4”, which will confuse your model</a:t>
            </a:r>
          </a:p>
          <a:p>
            <a:pPr lvl="1"/>
            <a:r>
              <a:rPr lang="en-US" dirty="0"/>
              <a:t>If your digits, faces, etc., will be correctly oriented, this method may needlessly add to training time, and might harm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8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931-9C11-F446-9D34-6895E19C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93E7-19C7-9A4D-8F8B-A154E8C7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preserve symmetries in networks</a:t>
            </a:r>
          </a:p>
          <a:p>
            <a:r>
              <a:rPr lang="en-US" dirty="0"/>
              <a:t>Equivariant: f(g . x) = g . f(x) (commute function without change)</a:t>
            </a:r>
          </a:p>
          <a:p>
            <a:r>
              <a:rPr lang="en-US" dirty="0"/>
              <a:t>Invariant f(</a:t>
            </a:r>
            <a:r>
              <a:rPr lang="en-US" dirty="0" err="1"/>
              <a:t>g.x</a:t>
            </a:r>
            <a:r>
              <a:rPr lang="en-US" dirty="0"/>
              <a:t>) = f(x) (unaffected by, e.g., rotation)</a:t>
            </a:r>
          </a:p>
          <a:p>
            <a:r>
              <a:rPr lang="en-US" dirty="0"/>
              <a:t>A face is still a face when rotated, flipped, etc.</a:t>
            </a:r>
          </a:p>
          <a:p>
            <a:pPr lvl="1"/>
            <a:r>
              <a:rPr lang="en-US" dirty="0"/>
              <a:t>I.e., it is “invariant” to these actions</a:t>
            </a:r>
          </a:p>
          <a:p>
            <a:pPr lvl="1"/>
            <a:r>
              <a:rPr lang="en-US" dirty="0"/>
              <a:t>If we want to remember the angle, the actions are “equivariant”</a:t>
            </a:r>
          </a:p>
          <a:p>
            <a:r>
              <a:rPr lang="en-US" dirty="0"/>
              <a:t>Bao and Song, “Equivariant Neural Networks and </a:t>
            </a:r>
            <a:r>
              <a:rPr lang="en-US" dirty="0" err="1"/>
              <a:t>Equivarification</a:t>
            </a:r>
            <a:r>
              <a:rPr lang="en-US" dirty="0"/>
              <a:t>” were one of the major drivers of this method</a:t>
            </a:r>
          </a:p>
          <a:p>
            <a:pPr lvl="1"/>
            <a:r>
              <a:rPr lang="en-US" dirty="0"/>
              <a:t>General tool to know both label and angles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3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8408-40C9-224E-B471-6797E00C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C80717A-4001-AD43-800C-6FE5F0F18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1" y="374110"/>
            <a:ext cx="6087012" cy="57520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EF5A4-79F9-E640-9654-7A76AA674E18}"/>
              </a:ext>
            </a:extLst>
          </p:cNvPr>
          <p:cNvSpPr txBox="1"/>
          <p:nvPr/>
        </p:nvSpPr>
        <p:spPr>
          <a:xfrm>
            <a:off x="8285801" y="189444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D8B69-CA7B-F84B-946F-0DBA7ED1E15F}"/>
              </a:ext>
            </a:extLst>
          </p:cNvPr>
          <p:cNvSpPr txBox="1"/>
          <p:nvPr/>
        </p:nvSpPr>
        <p:spPr>
          <a:xfrm>
            <a:off x="8782092" y="3061613"/>
            <a:ext cx="34099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00B050"/>
                </a:solidFill>
              </a:rPr>
              <a:t>96.8% Accuracy: </a:t>
            </a:r>
          </a:p>
          <a:p>
            <a:r>
              <a:rPr lang="en-US" sz="2500" b="1" dirty="0">
                <a:solidFill>
                  <a:srgbClr val="00B050"/>
                </a:solidFill>
              </a:rPr>
              <a:t>both number AND 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BCDAF-3452-5741-BA4E-1BE84DED9F91}"/>
              </a:ext>
            </a:extLst>
          </p:cNvPr>
          <p:cNvSpPr txBox="1"/>
          <p:nvPr/>
        </p:nvSpPr>
        <p:spPr>
          <a:xfrm>
            <a:off x="295275" y="5756831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and Song (2019)</a:t>
            </a:r>
          </a:p>
        </p:txBody>
      </p:sp>
    </p:spTree>
    <p:extLst>
      <p:ext uri="{BB962C8B-B14F-4D97-AF65-F5344CB8AC3E}">
        <p14:creationId xmlns:p14="http://schemas.microsoft.com/office/powerpoint/2010/main" val="110042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D5A7-2587-4F54-B817-F0BE8D4E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3F6C-9923-45F0-992D-531264DD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7307765" cy="49801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Reminder:</a:t>
            </a:r>
          </a:p>
          <a:p>
            <a:pPr lvl="1"/>
            <a:r>
              <a:rPr lang="en-US" dirty="0"/>
              <a:t>Quiz 4 due Wednesday</a:t>
            </a:r>
          </a:p>
          <a:p>
            <a:r>
              <a:rPr lang="en-US" dirty="0"/>
              <a:t>Neural network models</a:t>
            </a:r>
          </a:p>
          <a:p>
            <a:pPr lvl="1"/>
            <a:r>
              <a:rPr lang="en-US" dirty="0"/>
              <a:t>Convolutional neural networks(CNN). </a:t>
            </a:r>
          </a:p>
          <a:p>
            <a:pPr lvl="1"/>
            <a:r>
              <a:rPr lang="en-US" dirty="0"/>
              <a:t>Batch normalization</a:t>
            </a:r>
          </a:p>
          <a:p>
            <a:r>
              <a:rPr lang="en-US" dirty="0"/>
              <a:t>Model architectures: </a:t>
            </a:r>
          </a:p>
          <a:p>
            <a:pPr lvl="1"/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VGG</a:t>
            </a:r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Symmetries and Invariance</a:t>
            </a:r>
          </a:p>
          <a:p>
            <a:r>
              <a:rPr lang="en-US" dirty="0"/>
              <a:t>Variational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215067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ED94-DF78-F042-9585-DE869136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CNN Invariant to Translation?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47F83-C79D-674B-8843-0B806CCF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8410574" cy="4980115"/>
          </a:xfrm>
        </p:spPr>
        <p:txBody>
          <a:bodyPr/>
          <a:lstStyle/>
          <a:p>
            <a:r>
              <a:rPr lang="en-US" dirty="0"/>
              <a:t>Not quite: equivariant</a:t>
            </a:r>
          </a:p>
          <a:p>
            <a:pPr lvl="1"/>
            <a:r>
              <a:rPr lang="en-US" dirty="0"/>
              <a:t>As long as image is not cut off, the features are same, just in a slightly different part of layer</a:t>
            </a:r>
          </a:p>
          <a:p>
            <a:pPr lvl="1"/>
            <a:r>
              <a:rPr lang="en-US" dirty="0"/>
              <a:t>Therefore same features as well as image shift is preserved </a:t>
            </a:r>
          </a:p>
          <a:p>
            <a:pPr lvl="1"/>
            <a:r>
              <a:rPr lang="en-US" dirty="0"/>
              <a:t>Therefore, kernel is naturally </a:t>
            </a:r>
            <a:r>
              <a:rPr lang="en-US" i="1" dirty="0"/>
              <a:t>equivariant</a:t>
            </a:r>
            <a:r>
              <a:rPr lang="en-US" dirty="0"/>
              <a:t> to shifts</a:t>
            </a:r>
          </a:p>
          <a:p>
            <a:r>
              <a:rPr lang="en-US" dirty="0"/>
              <a:t>But…</a:t>
            </a:r>
          </a:p>
          <a:p>
            <a:pPr lvl="1"/>
            <a:r>
              <a:rPr lang="en-US" dirty="0"/>
              <a:t>Flattening vector =&gt; features may be in different parts of vector space</a:t>
            </a:r>
          </a:p>
          <a:p>
            <a:pPr lvl="1"/>
            <a:r>
              <a:rPr lang="en-US" dirty="0"/>
              <a:t>Final dense layer(s) could affect results</a:t>
            </a:r>
          </a:p>
          <a:p>
            <a:r>
              <a:rPr lang="en-US" dirty="0"/>
              <a:t>Therefore, for the most part, you only need to care about: zooming, flipping, rotation</a:t>
            </a:r>
          </a:p>
        </p:txBody>
      </p:sp>
    </p:spTree>
    <p:extLst>
      <p:ext uri="{BB962C8B-B14F-4D97-AF65-F5344CB8AC3E}">
        <p14:creationId xmlns:p14="http://schemas.microsoft.com/office/powerpoint/2010/main" val="53466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2B17-2B00-9D48-827F-D3AE697C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work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15F2-2900-894D-A20D-ECE01DD7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Wang, Walters, and </a:t>
            </a:r>
            <a:r>
              <a:rPr lang="en-US" b="1" dirty="0">
                <a:solidFill>
                  <a:srgbClr val="00B050"/>
                </a:solidFill>
              </a:rPr>
              <a:t>Yu [From USC!]</a:t>
            </a:r>
            <a:r>
              <a:rPr lang="en-US" dirty="0"/>
              <a:t>. “Incorporating Symmetry into Deep Dynamics Models for Improved Generalization” (2020)</a:t>
            </a:r>
          </a:p>
          <a:p>
            <a:r>
              <a:rPr lang="en-US" dirty="0"/>
              <a:t>Goal: make predictions in simulations that are robust to changes in</a:t>
            </a:r>
          </a:p>
          <a:p>
            <a:pPr lvl="1"/>
            <a:r>
              <a:rPr lang="en-US" dirty="0"/>
              <a:t>Magnitude (e.g., image dimming)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Scaling (the same image but larger/smaller)</a:t>
            </a:r>
          </a:p>
          <a:p>
            <a:r>
              <a:rPr lang="en-US" dirty="0"/>
              <a:t>Develop kernels (filters) that do not depend on symmetries (rotations,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3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6168-FDFA-9F47-8507-BBA626E8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it works in practice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572EFC-408A-6B45-B97E-78BBE2751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1743869"/>
            <a:ext cx="3886200" cy="3759200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F0FF933-5F4C-5542-BC49-83D0DBF2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69" y="1743869"/>
            <a:ext cx="3949700" cy="377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77816-BE2B-4942-94C5-ABE80FFCC6B9}"/>
              </a:ext>
            </a:extLst>
          </p:cNvPr>
          <p:cNvSpPr txBox="1"/>
          <p:nvPr/>
        </p:nvSpPr>
        <p:spPr>
          <a:xfrm>
            <a:off x="1923611" y="1266815"/>
            <a:ext cx="24281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Scale-equivariant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B225B-0062-5848-860C-03FABE2CF0B9}"/>
              </a:ext>
            </a:extLst>
          </p:cNvPr>
          <p:cNvSpPr txBox="1"/>
          <p:nvPr/>
        </p:nvSpPr>
        <p:spPr>
          <a:xfrm>
            <a:off x="7447351" y="1266815"/>
            <a:ext cx="28678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Rotation-equivariant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CE05FF6-6122-6E4B-9F0A-C02C5874E3FF}"/>
              </a:ext>
            </a:extLst>
          </p:cNvPr>
          <p:cNvSpPr/>
          <p:nvPr/>
        </p:nvSpPr>
        <p:spPr>
          <a:xfrm>
            <a:off x="876300" y="4048135"/>
            <a:ext cx="4345546" cy="17240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43F4797-009A-5E41-ADAB-4EAA5D585AC2}"/>
              </a:ext>
            </a:extLst>
          </p:cNvPr>
          <p:cNvSpPr/>
          <p:nvPr/>
        </p:nvSpPr>
        <p:spPr>
          <a:xfrm>
            <a:off x="6537046" y="4048134"/>
            <a:ext cx="4345546" cy="17240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8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E997-294A-014A-AE66-3CB6718F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It Works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698237-E1E2-4244-B3CC-BA58E9838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" r="45092"/>
          <a:stretch/>
        </p:blipFill>
        <p:spPr>
          <a:xfrm>
            <a:off x="609600" y="1790700"/>
            <a:ext cx="6029325" cy="373589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DC1934-9AB8-6C4F-A5A0-A52D084C6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850483"/>
            <a:ext cx="4718530" cy="3616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04617-F280-A34E-AE89-E75F1C947A88}"/>
              </a:ext>
            </a:extLst>
          </p:cNvPr>
          <p:cNvSpPr txBox="1"/>
          <p:nvPr/>
        </p:nvSpPr>
        <p:spPr>
          <a:xfrm>
            <a:off x="1609725" y="1421368"/>
            <a:ext cx="432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method works better than competition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40F70-2CC9-1946-B8C3-861D67D495E6}"/>
              </a:ext>
            </a:extLst>
          </p:cNvPr>
          <p:cNvSpPr txBox="1"/>
          <p:nvPr/>
        </p:nvSpPr>
        <p:spPr>
          <a:xfrm>
            <a:off x="6923442" y="1233269"/>
            <a:ext cx="5358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is about as good in without rotation, scaling, etc. </a:t>
            </a:r>
          </a:p>
          <a:p>
            <a:pPr algn="ctr"/>
            <a:r>
              <a:rPr lang="en-US" dirty="0"/>
              <a:t>(left columns)</a:t>
            </a:r>
          </a:p>
        </p:txBody>
      </p:sp>
    </p:spTree>
    <p:extLst>
      <p:ext uri="{BB962C8B-B14F-4D97-AF65-F5344CB8AC3E}">
        <p14:creationId xmlns:p14="http://schemas.microsoft.com/office/powerpoint/2010/main" val="231697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2E77-1FBB-E440-86BB-60CF698C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48B06-E459-B948-A337-D2C52535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it works really well on each respective symmetry, it does not work on simultaneous symmetries</a:t>
            </a:r>
          </a:p>
          <a:p>
            <a:r>
              <a:rPr lang="en-US" dirty="0"/>
              <a:t>Very slow to train</a:t>
            </a:r>
          </a:p>
          <a:p>
            <a:r>
              <a:rPr lang="en-US" dirty="0"/>
              <a:t>On original data, regular </a:t>
            </a:r>
            <a:r>
              <a:rPr lang="en-US" dirty="0" err="1"/>
              <a:t>ResNet</a:t>
            </a:r>
            <a:r>
              <a:rPr lang="en-US" dirty="0"/>
              <a:t>/U-Net works almost as well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A4407EA-9717-104B-8F94-5A23888C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6108"/>
            <a:ext cx="12192000" cy="16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D455-96E1-5746-8B2B-574EB0A6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Architectures: Autoencoders</a:t>
            </a:r>
          </a:p>
        </p:txBody>
      </p:sp>
      <p:pic>
        <p:nvPicPr>
          <p:cNvPr id="25602" name="Picture 2" descr="autoencoder diagram">
            <a:extLst>
              <a:ext uri="{FF2B5EF4-FFF2-40B4-BE49-F238E27FC236}">
                <a16:creationId xmlns:a16="http://schemas.microsoft.com/office/drawing/2014/main" id="{8402E6A0-7CF1-FD47-BDD1-86D7B6A6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9" y="1146175"/>
            <a:ext cx="10665999" cy="497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2E282-F677-5541-96C8-27400FE6D659}"/>
              </a:ext>
            </a:extLst>
          </p:cNvPr>
          <p:cNvSpPr txBox="1"/>
          <p:nvPr/>
        </p:nvSpPr>
        <p:spPr>
          <a:xfrm>
            <a:off x="542925" y="5924550"/>
            <a:ext cx="823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stackabuse.com</a:t>
            </a:r>
            <a:r>
              <a:rPr lang="en-US" dirty="0"/>
              <a:t>/autoencoders-for-image-reconstruction-in-python-and-</a:t>
            </a:r>
            <a:r>
              <a:rPr lang="en-US" dirty="0" err="1"/>
              <a:t>keras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46905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3510-DA0E-D747-B717-69BD938C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pic>
        <p:nvPicPr>
          <p:cNvPr id="26626" name="Picture 2" descr="low dimension autoencoder">
            <a:extLst>
              <a:ext uri="{FF2B5EF4-FFF2-40B4-BE49-F238E27FC236}">
                <a16:creationId xmlns:a16="http://schemas.microsoft.com/office/drawing/2014/main" id="{E8EEDB09-76E6-A048-B5D0-BF81B208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885950"/>
            <a:ext cx="4724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denoising an image with autoencoder">
            <a:extLst>
              <a:ext uri="{FF2B5EF4-FFF2-40B4-BE49-F238E27FC236}">
                <a16:creationId xmlns:a16="http://schemas.microsoft.com/office/drawing/2014/main" id="{E3633E19-9209-0140-B4C5-BF8FDFC12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2" y="1752600"/>
            <a:ext cx="4724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200D-A708-5145-9531-17784E096B44}"/>
              </a:ext>
            </a:extLst>
          </p:cNvPr>
          <p:cNvSpPr txBox="1"/>
          <p:nvPr/>
        </p:nvSpPr>
        <p:spPr>
          <a:xfrm>
            <a:off x="1162050" y="1516618"/>
            <a:ext cx="466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(Encoder) -&gt; “code” -&gt; (Decoder) =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9D5A2-3493-E144-A0F3-AC900C2FF147}"/>
              </a:ext>
            </a:extLst>
          </p:cNvPr>
          <p:cNvSpPr txBox="1"/>
          <p:nvPr/>
        </p:nvSpPr>
        <p:spPr>
          <a:xfrm>
            <a:off x="6791325" y="1516618"/>
            <a:ext cx="466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(Encoder) -&gt; “code” -&gt; (Decoder) = image</a:t>
            </a:r>
          </a:p>
        </p:txBody>
      </p:sp>
    </p:spTree>
    <p:extLst>
      <p:ext uri="{BB962C8B-B14F-4D97-AF65-F5344CB8AC3E}">
        <p14:creationId xmlns:p14="http://schemas.microsoft.com/office/powerpoint/2010/main" val="272239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BBC73-2573-9042-9BAA-3C979BB9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5616-66FD-6442-9CF9-EE6196E1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</a:t>
            </a:r>
          </a:p>
          <a:p>
            <a:pPr lvl="1"/>
            <a:r>
              <a:rPr lang="en-US" dirty="0"/>
              <a:t>Image reconstruction: X =&gt; X</a:t>
            </a:r>
          </a:p>
          <a:p>
            <a:pPr lvl="1"/>
            <a:r>
              <a:rPr lang="en-US" dirty="0"/>
              <a:t>Image “translation”: X =&gt; Y</a:t>
            </a:r>
          </a:p>
          <a:p>
            <a:r>
              <a:rPr lang="en-US" dirty="0"/>
              <a:t>What we mean by translation</a:t>
            </a:r>
          </a:p>
          <a:p>
            <a:pPr lvl="1"/>
            <a:r>
              <a:rPr lang="en-US" dirty="0"/>
              <a:t>Segmenting images into, e.g., objects, background, etc.</a:t>
            </a:r>
          </a:p>
          <a:p>
            <a:pPr lvl="1"/>
            <a:r>
              <a:rPr lang="en-US" dirty="0"/>
              <a:t>Turning images from one type of image into another</a:t>
            </a:r>
          </a:p>
          <a:p>
            <a:pPr lvl="1"/>
            <a:r>
              <a:rPr lang="en-US" dirty="0"/>
              <a:t>This is alike to Generative Adversarial Networks, as we will explain later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77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DDD6-6275-E84A-BF99-A196C52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30DC32A-4A05-C74F-ADA0-F78B3E9A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81972"/>
            <a:ext cx="10980738" cy="31083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94CD5-AE4E-FA41-AABD-37EBACB28040}"/>
              </a:ext>
            </a:extLst>
          </p:cNvPr>
          <p:cNvSpPr txBox="1"/>
          <p:nvPr/>
        </p:nvSpPr>
        <p:spPr>
          <a:xfrm>
            <a:off x="409575" y="5781675"/>
            <a:ext cx="432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Badrinarayanan</a:t>
            </a:r>
            <a:r>
              <a:rPr lang="en-US" dirty="0"/>
              <a:t>, Kendall , and </a:t>
            </a:r>
            <a:r>
              <a:rPr lang="en-US" dirty="0" err="1"/>
              <a:t>Cipolla</a:t>
            </a:r>
            <a:r>
              <a:rPr lang="en-US" dirty="0"/>
              <a:t>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F242D-F66C-D545-8244-08936B587D66}"/>
              </a:ext>
            </a:extLst>
          </p:cNvPr>
          <p:cNvSpPr txBox="1"/>
          <p:nvPr/>
        </p:nvSpPr>
        <p:spPr>
          <a:xfrm>
            <a:off x="3390900" y="1828800"/>
            <a:ext cx="24406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13 CNN layers of VGG16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AD43D-49D8-BB43-88CC-BE9F31FAAA88}"/>
              </a:ext>
            </a:extLst>
          </p:cNvPr>
          <p:cNvSpPr txBox="1"/>
          <p:nvPr/>
        </p:nvSpPr>
        <p:spPr>
          <a:xfrm>
            <a:off x="7105650" y="1799295"/>
            <a:ext cx="13196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Novel layers</a:t>
            </a:r>
          </a:p>
        </p:txBody>
      </p:sp>
    </p:spTree>
    <p:extLst>
      <p:ext uri="{BB962C8B-B14F-4D97-AF65-F5344CB8AC3E}">
        <p14:creationId xmlns:p14="http://schemas.microsoft.com/office/powerpoint/2010/main" val="341384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BFDA-8CF4-0341-9AC2-CE4F328D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5" name="Content Placeholder 4" descr="A picture containing text, colorful, different, colors&#10;&#10;Description automatically generated">
            <a:extLst>
              <a:ext uri="{FF2B5EF4-FFF2-40B4-BE49-F238E27FC236}">
                <a16:creationId xmlns:a16="http://schemas.microsoft.com/office/drawing/2014/main" id="{278BBD47-C92C-ED43-A96F-2F1B37BA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87" y="1146175"/>
            <a:ext cx="8306364" cy="4979988"/>
          </a:xfrm>
        </p:spPr>
      </p:pic>
    </p:spTree>
    <p:extLst>
      <p:ext uri="{BB962C8B-B14F-4D97-AF65-F5344CB8AC3E}">
        <p14:creationId xmlns:p14="http://schemas.microsoft.com/office/powerpoint/2010/main" val="342656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82FE-4D60-C24D-A9C0-7BC02861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789237"/>
            <a:ext cx="10260013" cy="639763"/>
          </a:xfrm>
        </p:spPr>
        <p:txBody>
          <a:bodyPr/>
          <a:lstStyle/>
          <a:p>
            <a:r>
              <a:rPr lang="en-US" dirty="0"/>
              <a:t>Discussion of Quiz 4 Answers</a:t>
            </a:r>
          </a:p>
        </p:txBody>
      </p:sp>
    </p:spTree>
    <p:extLst>
      <p:ext uri="{BB962C8B-B14F-4D97-AF65-F5344CB8AC3E}">
        <p14:creationId xmlns:p14="http://schemas.microsoft.com/office/powerpoint/2010/main" val="3336830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AE61-8C56-EF47-8C93-3F78872F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D268-6280-C248-AB1D-993284109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Segments data into scenes: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Scene understanding</a:t>
            </a:r>
          </a:p>
          <a:p>
            <a:pPr lvl="1"/>
            <a:r>
              <a:rPr lang="en-US" dirty="0"/>
              <a:t>Self-driving cars (what is a road vs tree)</a:t>
            </a:r>
          </a:p>
          <a:p>
            <a:r>
              <a:rPr lang="en-US" dirty="0"/>
              <a:t>Uses VGG16 layers in encoder for pre-training</a:t>
            </a:r>
          </a:p>
        </p:txBody>
      </p:sp>
    </p:spTree>
    <p:extLst>
      <p:ext uri="{BB962C8B-B14F-4D97-AF65-F5344CB8AC3E}">
        <p14:creationId xmlns:p14="http://schemas.microsoft.com/office/powerpoint/2010/main" val="255899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D84C-F57C-214D-BB04-9EBE66C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745E-5F57-134C-ADB4-2D32BCD6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Autoencoding is found to be useful in a range of data, including languages</a:t>
            </a:r>
          </a:p>
          <a:p>
            <a:r>
              <a:rPr lang="en-US" dirty="0"/>
              <a:t>Google Translate works by encoding language into a vector, then decoding it as another vector</a:t>
            </a:r>
          </a:p>
          <a:p>
            <a:pPr lvl="1"/>
            <a:r>
              <a:rPr lang="en-US" dirty="0"/>
              <a:t>No need to learn complicated stuff like verb tense, etc.</a:t>
            </a:r>
          </a:p>
          <a:p>
            <a:r>
              <a:rPr lang="en-US" dirty="0"/>
              <a:t>Translation, however, serves many purposes</a:t>
            </a:r>
          </a:p>
          <a:p>
            <a:pPr lvl="1"/>
            <a:r>
              <a:rPr lang="en-US" dirty="0"/>
              <a:t>Given initial steps of a simulation, use autoencoder to skip steps -&gt; find final simulation image/data</a:t>
            </a:r>
          </a:p>
          <a:p>
            <a:pPr lvl="2"/>
            <a:r>
              <a:rPr lang="en-US" dirty="0"/>
              <a:t>Dramatic speed up in simulations!</a:t>
            </a:r>
          </a:p>
          <a:p>
            <a:pPr lvl="1"/>
            <a:r>
              <a:rPr lang="en-US" dirty="0"/>
              <a:t>Stenography: hiding one image in another (see: Rehman et al., “End-to-End Trained CNN Encoder-Decoder Networks For Image Steganography” (2018)</a:t>
            </a:r>
          </a:p>
        </p:txBody>
      </p:sp>
    </p:spTree>
    <p:extLst>
      <p:ext uri="{BB962C8B-B14F-4D97-AF65-F5344CB8AC3E}">
        <p14:creationId xmlns:p14="http://schemas.microsoft.com/office/powerpoint/2010/main" val="405004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B123-56EE-DB4B-8CB8-34C368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28EA-4412-C64D-9CED-04DC1B24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26951"/>
            <a:ext cx="10980929" cy="4980115"/>
          </a:xfrm>
        </p:spPr>
        <p:txBody>
          <a:bodyPr/>
          <a:lstStyle/>
          <a:p>
            <a:r>
              <a:rPr lang="en-US" dirty="0"/>
              <a:t>You have many knobs to turn: have fun with them!</a:t>
            </a:r>
          </a:p>
          <a:p>
            <a:pPr lvl="1"/>
            <a:r>
              <a:rPr lang="en-US" dirty="0"/>
              <a:t>Dropout</a:t>
            </a:r>
          </a:p>
          <a:p>
            <a:pPr lvl="1"/>
            <a:r>
              <a:rPr lang="en-US" dirty="0"/>
              <a:t>Batch normalization</a:t>
            </a:r>
          </a:p>
          <a:p>
            <a:pPr lvl="1"/>
            <a:r>
              <a:rPr lang="en-US" dirty="0"/>
              <a:t>Other hyperparameters: layers, neurons, activation (e.g., </a:t>
            </a:r>
            <a:r>
              <a:rPr lang="en-US" dirty="0" err="1"/>
              <a:t>ReLU</a:t>
            </a:r>
            <a:r>
              <a:rPr lang="en-US" dirty="0"/>
              <a:t>), CNN vs Dense,…</a:t>
            </a:r>
          </a:p>
          <a:p>
            <a:r>
              <a:rPr lang="en-US" dirty="0"/>
              <a:t>All this work is extremely new</a:t>
            </a:r>
          </a:p>
          <a:p>
            <a:pPr lvl="1"/>
            <a:r>
              <a:rPr lang="en-US" dirty="0"/>
              <a:t>Many papers I’m citing are ca. 2019-2020</a:t>
            </a:r>
          </a:p>
          <a:p>
            <a:pPr lvl="1"/>
            <a:r>
              <a:rPr lang="en-US" dirty="0"/>
              <a:t>Therefore, keep up with literature!</a:t>
            </a:r>
          </a:p>
          <a:p>
            <a:pPr lvl="1"/>
            <a:r>
              <a:rPr lang="en-US" dirty="0"/>
              <a:t>You might find a paper that massively simplifies your problem with free code for Python no less!</a:t>
            </a:r>
          </a:p>
          <a:p>
            <a:r>
              <a:rPr lang="en-US" dirty="0"/>
              <a:t>Knowledge is power:</a:t>
            </a:r>
          </a:p>
          <a:p>
            <a:pPr lvl="1"/>
            <a:r>
              <a:rPr lang="en-US" dirty="0"/>
              <a:t>Neural networks are like glass vases: beautiful but fragile</a:t>
            </a:r>
          </a:p>
          <a:p>
            <a:pPr lvl="1"/>
            <a:r>
              <a:rPr lang="en-US" dirty="0"/>
              <a:t>Take any claim about AI snake oil with a large grain of salt</a:t>
            </a:r>
          </a:p>
        </p:txBody>
      </p:sp>
    </p:spTree>
    <p:extLst>
      <p:ext uri="{BB962C8B-B14F-4D97-AF65-F5344CB8AC3E}">
        <p14:creationId xmlns:p14="http://schemas.microsoft.com/office/powerpoint/2010/main" val="17477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20D9-662C-D44E-AAB8-C1D2A9F72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DB4A9-5E48-344C-A9FE-541FF38D0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9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9086-8376-3946-95AE-BA5F1DE7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523B-6A10-9343-9B0D-C95CEF34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38917"/>
            <a:ext cx="10980929" cy="4980115"/>
          </a:xfrm>
        </p:spPr>
        <p:txBody>
          <a:bodyPr/>
          <a:lstStyle/>
          <a:p>
            <a:r>
              <a:rPr lang="en-US" sz="2700" dirty="0"/>
              <a:t>1989: </a:t>
            </a:r>
            <a:r>
              <a:rPr lang="en-US" sz="2700" dirty="0" err="1"/>
              <a:t>LeNet</a:t>
            </a:r>
            <a:r>
              <a:rPr lang="en-US" sz="2700" dirty="0"/>
              <a:t> </a:t>
            </a:r>
          </a:p>
          <a:p>
            <a:pPr lvl="1"/>
            <a:r>
              <a:rPr lang="en-US" dirty="0"/>
              <a:t>first time CNN was used</a:t>
            </a:r>
          </a:p>
          <a:p>
            <a:pPr lvl="1"/>
            <a:r>
              <a:rPr lang="en-US" dirty="0"/>
              <a:t>Inspired by “</a:t>
            </a:r>
            <a:r>
              <a:rPr lang="en-US" dirty="0" err="1"/>
              <a:t>neocognitron</a:t>
            </a:r>
            <a:r>
              <a:rPr lang="en-US" dirty="0"/>
              <a:t>” (looking at local features)</a:t>
            </a:r>
          </a:p>
          <a:p>
            <a:r>
              <a:rPr lang="en-US" sz="2700" dirty="0"/>
              <a:t>2012: </a:t>
            </a:r>
            <a:r>
              <a:rPr lang="en-US" sz="2700" dirty="0" err="1"/>
              <a:t>AlexNet</a:t>
            </a:r>
            <a:r>
              <a:rPr lang="en-US" sz="2700" dirty="0"/>
              <a:t> (game changer: top-5 accuracy = 15%, 10 points better than runner up!)</a:t>
            </a:r>
          </a:p>
          <a:p>
            <a:r>
              <a:rPr lang="en-US" sz="2700" dirty="0"/>
              <a:t>VGG</a:t>
            </a:r>
          </a:p>
          <a:p>
            <a:r>
              <a:rPr lang="en-US" sz="2700" dirty="0" err="1"/>
              <a:t>ResNet</a:t>
            </a:r>
            <a:endParaRPr lang="en-US" sz="2700" dirty="0"/>
          </a:p>
          <a:p>
            <a:r>
              <a:rPr lang="en-US" sz="2700" dirty="0"/>
              <a:t>All the work is hyperparameter tuning: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 err="1"/>
              <a:t>kernel_size</a:t>
            </a:r>
            <a:r>
              <a:rPr lang="en-US" dirty="0"/>
              <a:t> (how large a patch)</a:t>
            </a:r>
          </a:p>
          <a:p>
            <a:pPr lvl="1"/>
            <a:r>
              <a:rPr lang="en-US" dirty="0"/>
              <a:t>Strides (how much you move in </a:t>
            </a:r>
            <a:r>
              <a:rPr lang="en-US" dirty="0" err="1"/>
              <a:t>x,y</a:t>
            </a:r>
            <a:r>
              <a:rPr lang="en-US" dirty="0"/>
              <a:t> direction)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492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B7C4-6D4E-774E-A54B-DC0CA28B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: Just a Regular </a:t>
            </a:r>
            <a:r>
              <a:rPr lang="en-US" dirty="0" err="1"/>
              <a:t>ConvNet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860ADA2C-979E-B24F-8DF7-543525269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66" y="939006"/>
            <a:ext cx="3079729" cy="49799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2C808-30E9-8A48-ABC1-8EA05B98723C}"/>
              </a:ext>
            </a:extLst>
          </p:cNvPr>
          <p:cNvSpPr txBox="1"/>
          <p:nvPr/>
        </p:nvSpPr>
        <p:spPr>
          <a:xfrm>
            <a:off x="95250" y="5814496"/>
            <a:ext cx="18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et al., 1989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E9C097-1A43-8645-8DF5-5E67EA00B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22" y="858838"/>
            <a:ext cx="6238112" cy="5419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89EA7-498A-454E-9568-3E37205422B6}"/>
              </a:ext>
            </a:extLst>
          </p:cNvPr>
          <p:cNvSpPr txBox="1"/>
          <p:nvPr/>
        </p:nvSpPr>
        <p:spPr>
          <a:xfrm>
            <a:off x="6029325" y="6362700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function: Tanh</a:t>
            </a:r>
          </a:p>
        </p:txBody>
      </p:sp>
    </p:spTree>
    <p:extLst>
      <p:ext uri="{BB962C8B-B14F-4D97-AF65-F5344CB8AC3E}">
        <p14:creationId xmlns:p14="http://schemas.microsoft.com/office/powerpoint/2010/main" val="161605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8296-E879-784E-A216-B2317DAF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12A0-4BF0-AE4D-B5ED-DAA22D9A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3597"/>
            <a:ext cx="7219950" cy="4717103"/>
          </a:xfrm>
        </p:spPr>
        <p:txBody>
          <a:bodyPr/>
          <a:lstStyle/>
          <a:p>
            <a:r>
              <a:rPr lang="en-US" dirty="0"/>
              <a:t>Benchmark: 15M data, 22,000 categories</a:t>
            </a:r>
          </a:p>
          <a:p>
            <a:r>
              <a:rPr lang="en-US" dirty="0"/>
              <a:t>Deeper GPU-based network</a:t>
            </a:r>
          </a:p>
          <a:p>
            <a:pPr lvl="1"/>
            <a:r>
              <a:rPr lang="en-US" dirty="0"/>
              <a:t>8 layers</a:t>
            </a:r>
          </a:p>
          <a:p>
            <a:pPr lvl="1"/>
            <a:r>
              <a:rPr lang="en-US" dirty="0"/>
              <a:t>Faster training</a:t>
            </a:r>
          </a:p>
          <a:p>
            <a:r>
              <a:rPr lang="en-US" dirty="0"/>
              <a:t>Activation function is </a:t>
            </a:r>
            <a:r>
              <a:rPr lang="en-US" dirty="0" err="1"/>
              <a:t>ReLU</a:t>
            </a:r>
            <a:r>
              <a:rPr lang="en-US" dirty="0"/>
              <a:t> (now the standard)</a:t>
            </a:r>
          </a:p>
          <a:p>
            <a:pPr lvl="1"/>
            <a:r>
              <a:rPr lang="en-US" dirty="0"/>
              <a:t>“Rectifier linear unit”</a:t>
            </a:r>
          </a:p>
          <a:p>
            <a:pPr lvl="1"/>
            <a:r>
              <a:rPr lang="en-US" dirty="0"/>
              <a:t>F(x) = x if x&gt;0, else 0</a:t>
            </a:r>
          </a:p>
          <a:p>
            <a:r>
              <a:rPr lang="en-US" dirty="0"/>
              <a:t>Deep NNs with </a:t>
            </a:r>
            <a:r>
              <a:rPr lang="en-US" dirty="0" err="1"/>
              <a:t>ReLU</a:t>
            </a:r>
            <a:r>
              <a:rPr lang="en-US" dirty="0"/>
              <a:t> are proven to universally approximate continuous function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8ABCE0-1B3B-594C-81A7-CCA62B161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/>
          <a:stretch/>
        </p:blipFill>
        <p:spPr bwMode="auto">
          <a:xfrm>
            <a:off x="8075612" y="3590924"/>
            <a:ext cx="3049587" cy="2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2F639F0-2A5C-6740-B5ED-D12553BB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1428750"/>
            <a:ext cx="3352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70C9B-A9E1-064B-B8C4-87C3AE315259}"/>
              </a:ext>
            </a:extLst>
          </p:cNvPr>
          <p:cNvSpPr txBox="1"/>
          <p:nvPr/>
        </p:nvSpPr>
        <p:spPr>
          <a:xfrm>
            <a:off x="9020175" y="1019175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 Tanh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929F5-FA6F-8040-9D32-8A65AE358FFF}"/>
              </a:ext>
            </a:extLst>
          </p:cNvPr>
          <p:cNvSpPr txBox="1"/>
          <p:nvPr/>
        </p:nvSpPr>
        <p:spPr>
          <a:xfrm>
            <a:off x="114303" y="5814496"/>
            <a:ext cx="48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0A9C6-30EC-C14B-9422-744C8791CF0F}"/>
              </a:ext>
            </a:extLst>
          </p:cNvPr>
          <p:cNvSpPr txBox="1"/>
          <p:nvPr/>
        </p:nvSpPr>
        <p:spPr>
          <a:xfrm>
            <a:off x="8409071" y="3244334"/>
            <a:ext cx="271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Current: </a:t>
            </a:r>
            <a:r>
              <a:rPr lang="en-US" dirty="0" err="1"/>
              <a:t>ReLU</a:t>
            </a:r>
            <a:r>
              <a:rPr lang="en-US" dirty="0"/>
              <a:t> (and similar)</a:t>
            </a:r>
          </a:p>
        </p:txBody>
      </p:sp>
    </p:spTree>
    <p:extLst>
      <p:ext uri="{BB962C8B-B14F-4D97-AF65-F5344CB8AC3E}">
        <p14:creationId xmlns:p14="http://schemas.microsoft.com/office/powerpoint/2010/main" val="11538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9695-D0C4-8440-8AD6-80A120AC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1969E9C-E154-E140-99AD-D354BE310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" y="858838"/>
            <a:ext cx="10980738" cy="340173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52D27-4CE3-104B-88B4-962C7F9DBE03}"/>
              </a:ext>
            </a:extLst>
          </p:cNvPr>
          <p:cNvSpPr txBox="1">
            <a:spLocks/>
          </p:cNvSpPr>
          <p:nvPr/>
        </p:nvSpPr>
        <p:spPr bwMode="auto">
          <a:xfrm>
            <a:off x="609601" y="4333874"/>
            <a:ext cx="10887073" cy="179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is split between GPUs with minimal communication at each layer</a:t>
            </a:r>
          </a:p>
          <a:p>
            <a:r>
              <a:rPr lang="en-US" dirty="0"/>
              <a:t>Final dense layer combines inputs for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36370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2D6B-2C8C-6F43-B21C-6B1C0D68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EB7B-3D0C-424A-8CEE-7BA086D12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vgg16">
            <a:extLst>
              <a:ext uri="{FF2B5EF4-FFF2-40B4-BE49-F238E27FC236}">
                <a16:creationId xmlns:a16="http://schemas.microsoft.com/office/drawing/2014/main" id="{99CB7883-6030-7A49-87CE-4CEF016D8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7" y="778319"/>
            <a:ext cx="9410700" cy="53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458670"/>
      </p:ext>
    </p:extLst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EB45049B-9426-7D4F-931B-571B806BF8F7}" vid="{0DAEEDE9-B549-4B4B-B59E-375755401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27376</TotalTime>
  <Words>1310</Words>
  <Application>Microsoft Macintosh PowerPoint</Application>
  <PresentationFormat>Widescreen</PresentationFormat>
  <Paragraphs>185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Adobe Caslon Pro</vt:lpstr>
      <vt:lpstr>Arial</vt:lpstr>
      <vt:lpstr>Calibri</vt:lpstr>
      <vt:lpstr>ISI Overview Theme</vt:lpstr>
      <vt:lpstr>Neural Networks cont.</vt:lpstr>
      <vt:lpstr>Topics this week</vt:lpstr>
      <vt:lpstr>Discussion of Quiz 4 Answers</vt:lpstr>
      <vt:lpstr>Architectures</vt:lpstr>
      <vt:lpstr>Common Architectures</vt:lpstr>
      <vt:lpstr>LeNet: Just a Regular ConvNet</vt:lpstr>
      <vt:lpstr>AlexNet</vt:lpstr>
      <vt:lpstr>AlexNet</vt:lpstr>
      <vt:lpstr>VGG16</vt:lpstr>
      <vt:lpstr>VGG16</vt:lpstr>
      <vt:lpstr>ResNet</vt:lpstr>
      <vt:lpstr>U-Net</vt:lpstr>
      <vt:lpstr>Code Example</vt:lpstr>
      <vt:lpstr>Symmetries and Invariance</vt:lpstr>
      <vt:lpstr>Confidence is not probability!</vt:lpstr>
      <vt:lpstr>Solution 1: Augmentation</vt:lpstr>
      <vt:lpstr>Caveats</vt:lpstr>
      <vt:lpstr>Solution 2: Equivariance</vt:lpstr>
      <vt:lpstr>PowerPoint Presentation</vt:lpstr>
      <vt:lpstr>Is a CNN Invariant to Translation?</vt:lpstr>
      <vt:lpstr>Latest work and limitations</vt:lpstr>
      <vt:lpstr>How well it works in practice</vt:lpstr>
      <vt:lpstr>How Well It Works</vt:lpstr>
      <vt:lpstr>Limitations</vt:lpstr>
      <vt:lpstr>Fun with Architectures: Autoencoders</vt:lpstr>
      <vt:lpstr>Example applications</vt:lpstr>
      <vt:lpstr>Autoencoders</vt:lpstr>
      <vt:lpstr>SegNet</vt:lpstr>
      <vt:lpstr>SegNet</vt:lpstr>
      <vt:lpstr>PowerPoint Presentation</vt:lpstr>
      <vt:lpstr>Why this can be useful</vt:lpstr>
      <vt:lpstr>Conclusion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Lerman</dc:creator>
  <cp:lastModifiedBy>Keith Burghardt</cp:lastModifiedBy>
  <cp:revision>372</cp:revision>
  <cp:lastPrinted>2019-03-29T15:36:02Z</cp:lastPrinted>
  <dcterms:created xsi:type="dcterms:W3CDTF">2019-05-22T17:16:50Z</dcterms:created>
  <dcterms:modified xsi:type="dcterms:W3CDTF">2021-02-24T03:36:53Z</dcterms:modified>
</cp:coreProperties>
</file>